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0"/>
  </p:notesMasterIdLst>
  <p:handoutMasterIdLst>
    <p:handoutMasterId r:id="rId11"/>
  </p:handoutMasterIdLst>
  <p:sldIdLst>
    <p:sldId id="257" r:id="rId3"/>
    <p:sldId id="282" r:id="rId4"/>
    <p:sldId id="274" r:id="rId5"/>
    <p:sldId id="279" r:id="rId6"/>
    <p:sldId id="275" r:id="rId7"/>
    <p:sldId id="276" r:id="rId8"/>
    <p:sldId id="277" r:id="rId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14438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7/10/2015</a:t>
            </a:fld>
            <a:endParaRPr lang="en-US"/>
          </a:p>
        </p:txBody>
      </p:sp>
      <p:sp>
        <p:nvSpPr>
          <p:cNvPr id="14438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14438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7/10/2015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smtClean="0">
              <a:cs typeface="Arial" charset="0"/>
            </a:endParaRPr>
          </a:p>
        </p:txBody>
      </p:sp>
    </p:spTree>
    <p:extLst>
      <p:ext uri="{BB962C8B-B14F-4D97-AF65-F5344CB8AC3E}">
        <p14:creationId xmlns:p14="http://schemas.microsoft.com/office/powerpoint/2010/main" val="1086094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2</a:t>
            </a:fld>
            <a:endParaRPr lang="en-US" sz="1200">
              <a:solidFill>
                <a:prstClr val="black"/>
              </a:solidFill>
              <a:latin typeface="Calibri"/>
            </a:endParaRPr>
          </a:p>
        </p:txBody>
      </p:sp>
    </p:spTree>
    <p:extLst>
      <p:ext uri="{BB962C8B-B14F-4D97-AF65-F5344CB8AC3E}">
        <p14:creationId xmlns:p14="http://schemas.microsoft.com/office/powerpoint/2010/main" val="3314118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3</a:t>
            </a:fld>
            <a:endParaRPr lang="en-US" sz="1200">
              <a:latin typeface="+mn-lt"/>
            </a:endParaRPr>
          </a:p>
        </p:txBody>
      </p:sp>
    </p:spTree>
    <p:extLst>
      <p:ext uri="{BB962C8B-B14F-4D97-AF65-F5344CB8AC3E}">
        <p14:creationId xmlns:p14="http://schemas.microsoft.com/office/powerpoint/2010/main" val="1495120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4</a:t>
            </a:fld>
            <a:endParaRPr lang="en-US" sz="1200">
              <a:solidFill>
                <a:prstClr val="black"/>
              </a:solidFill>
              <a:latin typeface="Calibri"/>
            </a:endParaRPr>
          </a:p>
        </p:txBody>
      </p:sp>
    </p:spTree>
    <p:extLst>
      <p:ext uri="{BB962C8B-B14F-4D97-AF65-F5344CB8AC3E}">
        <p14:creationId xmlns:p14="http://schemas.microsoft.com/office/powerpoint/2010/main" val="3053412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5</a:t>
            </a:fld>
            <a:endParaRPr lang="en-US" sz="1200">
              <a:latin typeface="+mn-lt"/>
            </a:endParaRPr>
          </a:p>
        </p:txBody>
      </p:sp>
    </p:spTree>
    <p:extLst>
      <p:ext uri="{BB962C8B-B14F-4D97-AF65-F5344CB8AC3E}">
        <p14:creationId xmlns:p14="http://schemas.microsoft.com/office/powerpoint/2010/main" val="1832434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6</a:t>
            </a:fld>
            <a:endParaRPr lang="en-US" sz="1200">
              <a:latin typeface="+mn-lt"/>
            </a:endParaRPr>
          </a:p>
        </p:txBody>
      </p:sp>
    </p:spTree>
    <p:extLst>
      <p:ext uri="{BB962C8B-B14F-4D97-AF65-F5344CB8AC3E}">
        <p14:creationId xmlns:p14="http://schemas.microsoft.com/office/powerpoint/2010/main" val="164077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7</a:t>
            </a:fld>
            <a:endParaRPr lang="en-US" sz="1200">
              <a:latin typeface="+mn-lt"/>
            </a:endParaRPr>
          </a:p>
        </p:txBody>
      </p:sp>
    </p:spTree>
    <p:extLst>
      <p:ext uri="{BB962C8B-B14F-4D97-AF65-F5344CB8AC3E}">
        <p14:creationId xmlns:p14="http://schemas.microsoft.com/office/powerpoint/2010/main" val="1098982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7/10/2015</a:t>
            </a:fld>
            <a:endParaRPr lang="en-US"/>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7/10/2015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7/10/2015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7/10/2015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7/10/2015</a:t>
            </a:fld>
            <a:endParaRPr lang="en-US"/>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7/10/2015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7/10/2015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7/10/2015</a:t>
            </a:fld>
            <a:endParaRPr lang="en-US"/>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457200" y="2819400"/>
            <a:ext cx="7086600" cy="1143000"/>
          </a:xfrm>
        </p:spPr>
        <p:txBody>
          <a:bodyPr bIns="91440" anchor="b">
            <a:normAutofit fontScale="90000"/>
          </a:bodyPr>
          <a:lstStyle/>
          <a:p>
            <a:pPr eaLnBrk="1" hangingPunct="1">
              <a:defRPr/>
            </a:pPr>
            <a:r>
              <a:rPr lang="en-US" sz="4800" dirty="0" smtClean="0">
                <a:solidFill>
                  <a:schemeClr val="tx1"/>
                </a:solidFill>
              </a:rPr>
              <a:t>Decision Trees</a:t>
            </a:r>
            <a:r>
              <a:rPr lang="en-US" sz="4800" dirty="0">
                <a:solidFill>
                  <a:schemeClr val="tx1"/>
                </a:solidFill>
              </a:rPr>
              <a:t> </a:t>
            </a:r>
            <a:r>
              <a:rPr lang="en-US" sz="4800" dirty="0" smtClean="0">
                <a:solidFill>
                  <a:schemeClr val="tx1"/>
                </a:solidFill>
              </a:rPr>
              <a:t>Using JMP</a:t>
            </a:r>
            <a:br>
              <a:rPr lang="en-US" sz="4800" dirty="0" smtClean="0">
                <a:solidFill>
                  <a:schemeClr val="tx1"/>
                </a:solidFill>
              </a:rPr>
            </a:br>
            <a:r>
              <a:rPr lang="en-US" sz="4800" dirty="0" smtClean="0">
                <a:solidFill>
                  <a:schemeClr val="tx1"/>
                </a:solidFill>
              </a:rPr>
              <a:t>Part </a:t>
            </a:r>
            <a:r>
              <a:rPr lang="en-US" sz="4800" dirty="0" smtClean="0">
                <a:solidFill>
                  <a:schemeClr val="tx1"/>
                </a:solidFill>
              </a:rPr>
              <a:t>9</a:t>
            </a:r>
            <a:endParaRPr lang="en-US" sz="4800" dirty="0" smtClean="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3855" y="1676400"/>
            <a:ext cx="8839200" cy="4495800"/>
          </a:xfrm>
        </p:spPr>
        <p:txBody>
          <a:bodyPr>
            <a:noAutofit/>
          </a:bodyPr>
          <a:lstStyle/>
          <a:p>
            <a:pPr eaLnBrk="1" hangingPunct="1"/>
            <a:r>
              <a:rPr lang="en-US" sz="2600" dirty="0" smtClean="0"/>
              <a:t>Select </a:t>
            </a:r>
            <a:r>
              <a:rPr lang="en-US" sz="2600" dirty="0" smtClean="0"/>
              <a:t>Analyze, Modeling, Partition, Method is Decision Tree.</a:t>
            </a:r>
          </a:p>
          <a:p>
            <a:pPr eaLnBrk="1" hangingPunct="1"/>
            <a:r>
              <a:rPr lang="en-US" sz="2600" dirty="0" smtClean="0"/>
              <a:t>Make Survived the </a:t>
            </a:r>
            <a:r>
              <a:rPr lang="en-US" sz="2600" dirty="0" err="1" smtClean="0"/>
              <a:t>Y,Response</a:t>
            </a:r>
            <a:r>
              <a:rPr lang="en-US" sz="2600" dirty="0" smtClean="0"/>
              <a:t> variable and all variables from Sex to Fare become the X, Factor variables. Also make sure you use the Validation variable as needed.</a:t>
            </a:r>
          </a:p>
          <a:p>
            <a:pPr eaLnBrk="1" hangingPunct="1"/>
            <a:r>
              <a:rPr lang="en-US" sz="2600" dirty="0" smtClean="0"/>
              <a:t>Choose the Show Split Count and Show Split </a:t>
            </a:r>
            <a:r>
              <a:rPr lang="en-US" sz="2600" dirty="0" err="1" smtClean="0"/>
              <a:t>Prob</a:t>
            </a:r>
            <a:r>
              <a:rPr lang="en-US" sz="2600" dirty="0" smtClean="0"/>
              <a:t> Display Options and Show Fit Details</a:t>
            </a:r>
            <a:r>
              <a:rPr lang="en-US" sz="2600" dirty="0" smtClean="0"/>
              <a:t>.</a:t>
            </a:r>
          </a:p>
          <a:p>
            <a:pPr eaLnBrk="1" hangingPunct="1"/>
            <a:r>
              <a:rPr lang="en-US" sz="2600" dirty="0" smtClean="0"/>
              <a:t>Make sure that Informative Missing and Ordinal Restricts Order are checked. (The latter is not needed since there are no missing values for the ordinal variable.)</a:t>
            </a:r>
            <a:endParaRPr lang="en-US" sz="2600" dirty="0" smtClean="0"/>
          </a:p>
        </p:txBody>
      </p:sp>
      <p:sp>
        <p:nvSpPr>
          <p:cNvPr id="4" name="Title 2"/>
          <p:cNvSpPr txBox="1">
            <a:spLocks/>
          </p:cNvSpPr>
          <p:nvPr/>
        </p:nvSpPr>
        <p:spPr>
          <a:xfrm>
            <a:off x="76200" y="2286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solidFill>
                  <a:prstClr val="white"/>
                </a:solidFill>
              </a:rPr>
              <a:t>Surviving on the Titanic</a:t>
            </a:r>
            <a:endParaRPr lang="en-US" sz="3200" dirty="0" smtClean="0">
              <a:solidFill>
                <a:prstClr val="white"/>
              </a:solidFill>
            </a:endParaRPr>
          </a:p>
        </p:txBody>
      </p:sp>
    </p:spTree>
    <p:extLst>
      <p:ext uri="{BB962C8B-B14F-4D97-AF65-F5344CB8AC3E}">
        <p14:creationId xmlns:p14="http://schemas.microsoft.com/office/powerpoint/2010/main" val="3289253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981200"/>
            <a:ext cx="8839200" cy="4495800"/>
          </a:xfrm>
        </p:spPr>
        <p:txBody>
          <a:bodyPr>
            <a:normAutofit/>
          </a:bodyPr>
          <a:lstStyle/>
          <a:p>
            <a:pPr eaLnBrk="1" hangingPunct="1"/>
            <a:r>
              <a:rPr lang="en-US" sz="3000" dirty="0">
                <a:solidFill>
                  <a:srgbClr val="FF0000"/>
                </a:solidFill>
              </a:rPr>
              <a:t>W</a:t>
            </a:r>
            <a:r>
              <a:rPr lang="en-US" sz="3000" dirty="0" smtClean="0">
                <a:solidFill>
                  <a:srgbClr val="FF0000"/>
                </a:solidFill>
              </a:rPr>
              <a:t>hy are Name</a:t>
            </a:r>
            <a:r>
              <a:rPr lang="en-US" sz="3000" dirty="0">
                <a:solidFill>
                  <a:srgbClr val="FF0000"/>
                </a:solidFill>
              </a:rPr>
              <a:t>, </a:t>
            </a:r>
            <a:r>
              <a:rPr lang="en-US" sz="3000" dirty="0" smtClean="0">
                <a:solidFill>
                  <a:srgbClr val="FF0000"/>
                </a:solidFill>
              </a:rPr>
              <a:t>Port, Lifeboat</a:t>
            </a:r>
            <a:r>
              <a:rPr lang="en-US" sz="3000" dirty="0">
                <a:solidFill>
                  <a:srgbClr val="FF0000"/>
                </a:solidFill>
              </a:rPr>
              <a:t>, Home/Destination, Cabin, and Ticket # </a:t>
            </a:r>
            <a:r>
              <a:rPr lang="en-US" sz="3000" dirty="0" smtClean="0">
                <a:solidFill>
                  <a:srgbClr val="FF0000"/>
                </a:solidFill>
              </a:rPr>
              <a:t>not </a:t>
            </a:r>
            <a:r>
              <a:rPr lang="en-US" sz="3000" dirty="0">
                <a:solidFill>
                  <a:srgbClr val="FF0000"/>
                </a:solidFill>
              </a:rPr>
              <a:t>used as X, Factor variables.</a:t>
            </a:r>
          </a:p>
          <a:p>
            <a:pPr eaLnBrk="1" hangingPunct="1"/>
            <a:r>
              <a:rPr lang="en-US" sz="3000" dirty="0" smtClean="0"/>
              <a:t>Use </a:t>
            </a:r>
            <a:r>
              <a:rPr lang="en-US" sz="3000" dirty="0"/>
              <a:t>the Split option as needed to grow the tree. </a:t>
            </a:r>
            <a:endParaRPr lang="en-US" sz="3000" dirty="0" smtClean="0"/>
          </a:p>
          <a:p>
            <a:pPr eaLnBrk="1" hangingPunct="1"/>
            <a:r>
              <a:rPr lang="en-US" sz="3000" dirty="0" smtClean="0">
                <a:solidFill>
                  <a:srgbClr val="FF0000"/>
                </a:solidFill>
              </a:rPr>
              <a:t>What </a:t>
            </a:r>
            <a:r>
              <a:rPr lang="en-US" sz="3000" dirty="0">
                <a:solidFill>
                  <a:srgbClr val="FF0000"/>
                </a:solidFill>
              </a:rPr>
              <a:t>did we learn as we split? </a:t>
            </a:r>
            <a:endParaRPr lang="en-US" sz="3000" dirty="0" smtClean="0">
              <a:solidFill>
                <a:srgbClr val="FF0000"/>
              </a:solidFill>
            </a:endParaRPr>
          </a:p>
          <a:p>
            <a:pPr eaLnBrk="1" hangingPunct="1"/>
            <a:r>
              <a:rPr lang="en-US" sz="3000" dirty="0" smtClean="0">
                <a:solidFill>
                  <a:srgbClr val="FF0000"/>
                </a:solidFill>
              </a:rPr>
              <a:t>What </a:t>
            </a:r>
            <a:r>
              <a:rPr lang="en-US" sz="3000" dirty="0">
                <a:solidFill>
                  <a:srgbClr val="FF0000"/>
                </a:solidFill>
              </a:rPr>
              <a:t>split number do we like best? </a:t>
            </a:r>
            <a:endParaRPr lang="en-US" sz="3000" dirty="0" smtClean="0">
              <a:solidFill>
                <a:srgbClr val="FF0000"/>
              </a:solidFill>
            </a:endParaRPr>
          </a:p>
          <a:p>
            <a:pPr eaLnBrk="1" hangingPunct="1"/>
            <a:r>
              <a:rPr lang="en-US" sz="3000" dirty="0" smtClean="0">
                <a:solidFill>
                  <a:srgbClr val="FF0000"/>
                </a:solidFill>
              </a:rPr>
              <a:t>What </a:t>
            </a:r>
            <a:r>
              <a:rPr lang="en-US" sz="3000" dirty="0">
                <a:solidFill>
                  <a:srgbClr val="FF0000"/>
                </a:solidFill>
              </a:rPr>
              <a:t>passengers do we believe are most likely to survive</a:t>
            </a:r>
            <a:r>
              <a:rPr lang="en-US" sz="3000" dirty="0" smtClean="0">
                <a:solidFill>
                  <a:srgbClr val="FF0000"/>
                </a:solidFill>
              </a:rPr>
              <a:t>?</a:t>
            </a:r>
            <a:endParaRPr lang="en-US" sz="3000" dirty="0">
              <a:solidFill>
                <a:srgbClr val="FF0000"/>
              </a:solidFill>
            </a:endParaRPr>
          </a:p>
        </p:txBody>
      </p:sp>
      <p:sp>
        <p:nvSpPr>
          <p:cNvPr id="4" name="Title 2"/>
          <p:cNvSpPr txBox="1">
            <a:spLocks/>
          </p:cNvSpPr>
          <p:nvPr/>
        </p:nvSpPr>
        <p:spPr>
          <a:xfrm>
            <a:off x="76200" y="2286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Surviving on the Titanic</a:t>
            </a:r>
            <a:endParaRPr lang="en-US" sz="3200" dirty="0" smtClean="0"/>
          </a:p>
        </p:txBody>
      </p:sp>
    </p:spTree>
    <p:extLst>
      <p:ext uri="{BB962C8B-B14F-4D97-AF65-F5344CB8AC3E}">
        <p14:creationId xmlns:p14="http://schemas.microsoft.com/office/powerpoint/2010/main" val="2843017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5181600"/>
          </a:xfrm>
        </p:spPr>
        <p:txBody>
          <a:bodyPr>
            <a:normAutofit/>
          </a:bodyPr>
          <a:lstStyle/>
          <a:p>
            <a:pPr eaLnBrk="1" hangingPunct="1"/>
            <a:r>
              <a:rPr lang="en-US" sz="2800" dirty="0" smtClean="0"/>
              <a:t>For the split number that we like best, click on the top red </a:t>
            </a:r>
            <a:r>
              <a:rPr lang="en-US" sz="2800" dirty="0" smtClean="0"/>
              <a:t>t</a:t>
            </a:r>
            <a:r>
              <a:rPr lang="en-US" sz="2800" dirty="0" smtClean="0"/>
              <a:t>riangle and select Column Contributions to show the overall level of importance of each variable in the tree.</a:t>
            </a:r>
          </a:p>
          <a:p>
            <a:pPr eaLnBrk="1" hangingPunct="1"/>
            <a:r>
              <a:rPr lang="en-US" sz="2800" dirty="0" smtClean="0">
                <a:solidFill>
                  <a:srgbClr val="FF0000"/>
                </a:solidFill>
              </a:rPr>
              <a:t>What three variables contribute most in your decision tree?</a:t>
            </a:r>
          </a:p>
          <a:p>
            <a:pPr eaLnBrk="1" hangingPunct="1"/>
            <a:r>
              <a:rPr lang="en-US" sz="2800" dirty="0" smtClean="0"/>
              <a:t>Create 15 splits and click on the top red triangle and select Split History.</a:t>
            </a:r>
          </a:p>
          <a:p>
            <a:pPr eaLnBrk="1" hangingPunct="1"/>
            <a:r>
              <a:rPr lang="en-US" sz="2800" dirty="0" smtClean="0"/>
              <a:t>We see that our validation </a:t>
            </a:r>
            <a:r>
              <a:rPr lang="en-US" sz="2800" dirty="0" err="1" smtClean="0"/>
              <a:t>RSquare</a:t>
            </a:r>
            <a:r>
              <a:rPr lang="en-US" sz="2800" dirty="0" smtClean="0"/>
              <a:t> has a maximum value for 5 splits. Continuing to split after that is simply over-fitting the model.</a:t>
            </a:r>
            <a:endParaRPr lang="en-US" sz="2800" dirty="0"/>
          </a:p>
          <a:p>
            <a:pPr eaLnBrk="1" hangingPunct="1"/>
            <a:endParaRPr lang="en-US" sz="2800" dirty="0" smtClean="0"/>
          </a:p>
        </p:txBody>
      </p:sp>
      <p:sp>
        <p:nvSpPr>
          <p:cNvPr id="4" name="Title 2"/>
          <p:cNvSpPr txBox="1">
            <a:spLocks/>
          </p:cNvSpPr>
          <p:nvPr/>
        </p:nvSpPr>
        <p:spPr>
          <a:xfrm>
            <a:off x="76200" y="2286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solidFill>
                  <a:prstClr val="white"/>
                </a:solidFill>
              </a:rPr>
              <a:t>Surviving on the Titanic</a:t>
            </a:r>
            <a:endParaRPr lang="en-US" sz="3200" dirty="0" smtClean="0">
              <a:solidFill>
                <a:prstClr val="white"/>
              </a:solidFill>
            </a:endParaRPr>
          </a:p>
        </p:txBody>
      </p:sp>
    </p:spTree>
    <p:extLst>
      <p:ext uri="{BB962C8B-B14F-4D97-AF65-F5344CB8AC3E}">
        <p14:creationId xmlns:p14="http://schemas.microsoft.com/office/powerpoint/2010/main" val="698764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5181600"/>
          </a:xfrm>
        </p:spPr>
        <p:txBody>
          <a:bodyPr>
            <a:normAutofit fontScale="92500" lnSpcReduction="10000"/>
          </a:bodyPr>
          <a:lstStyle/>
          <a:p>
            <a:r>
              <a:rPr lang="en-US" sz="2800" dirty="0"/>
              <a:t>Prune so that the number of splits is 0.</a:t>
            </a:r>
          </a:p>
          <a:p>
            <a:pPr eaLnBrk="1" hangingPunct="1"/>
            <a:r>
              <a:rPr lang="en-US" sz="2800" dirty="0" smtClean="0"/>
              <a:t>Instead </a:t>
            </a:r>
            <a:r>
              <a:rPr lang="en-US" sz="2800" dirty="0"/>
              <a:t>of hitting the Split button to grow the tree branch by branch, select the Go button. What does the Go button provide?</a:t>
            </a:r>
          </a:p>
          <a:p>
            <a:pPr lvl="1" eaLnBrk="1" hangingPunct="1"/>
            <a:r>
              <a:rPr lang="en-US" sz="2400" dirty="0"/>
              <a:t>The Go button is only available if a validation data set exists. </a:t>
            </a:r>
          </a:p>
          <a:p>
            <a:pPr lvl="1" eaLnBrk="1" hangingPunct="1"/>
            <a:r>
              <a:rPr lang="en-US" sz="2400" dirty="0"/>
              <a:t>The Go button builds a pruned tree by growing the tree until the Validation R^2 is better than what the next 10 splits would obtain. </a:t>
            </a:r>
          </a:p>
          <a:p>
            <a:pPr lvl="1" eaLnBrk="1" hangingPunct="1"/>
            <a:r>
              <a:rPr lang="en-US" sz="2400" dirty="0"/>
              <a:t>This pruned tree might produce complex trees that are not very interpretable but have good predictive abilities.  </a:t>
            </a:r>
          </a:p>
          <a:p>
            <a:pPr eaLnBrk="1" hangingPunct="1"/>
            <a:r>
              <a:rPr lang="en-US" sz="2800" dirty="0" smtClean="0">
                <a:solidFill>
                  <a:srgbClr val="FF0000"/>
                </a:solidFill>
              </a:rPr>
              <a:t>How </a:t>
            </a:r>
            <a:r>
              <a:rPr lang="en-US" sz="2800" dirty="0">
                <a:solidFill>
                  <a:srgbClr val="FF0000"/>
                </a:solidFill>
              </a:rPr>
              <a:t>many splits were created for this pruned tree</a:t>
            </a:r>
            <a:r>
              <a:rPr lang="en-US" sz="2800" dirty="0" smtClean="0">
                <a:solidFill>
                  <a:srgbClr val="FF0000"/>
                </a:solidFill>
              </a:rPr>
              <a:t>?</a:t>
            </a:r>
          </a:p>
          <a:p>
            <a:pPr eaLnBrk="1" hangingPunct="1"/>
            <a:r>
              <a:rPr lang="en-US" sz="2800" dirty="0" smtClean="0">
                <a:solidFill>
                  <a:srgbClr val="FF0000"/>
                </a:solidFill>
              </a:rPr>
              <a:t>What </a:t>
            </a:r>
            <a:r>
              <a:rPr lang="en-US" sz="2800" dirty="0">
                <a:solidFill>
                  <a:srgbClr val="FF0000"/>
                </a:solidFill>
              </a:rPr>
              <a:t>is the validation misclassification rate </a:t>
            </a:r>
            <a:r>
              <a:rPr lang="en-US" sz="2800" dirty="0" smtClean="0">
                <a:solidFill>
                  <a:srgbClr val="FF0000"/>
                </a:solidFill>
              </a:rPr>
              <a:t>and the validation R^2 value for this tree?</a:t>
            </a:r>
            <a:endParaRPr lang="en-US" sz="2800" dirty="0">
              <a:solidFill>
                <a:srgbClr val="FF0000"/>
              </a:solidFill>
            </a:endParaRPr>
          </a:p>
        </p:txBody>
      </p:sp>
      <p:sp>
        <p:nvSpPr>
          <p:cNvPr id="4" name="Title 2"/>
          <p:cNvSpPr txBox="1">
            <a:spLocks/>
          </p:cNvSpPr>
          <p:nvPr/>
        </p:nvSpPr>
        <p:spPr>
          <a:xfrm>
            <a:off x="76200" y="2286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Surviving on the Titanic</a:t>
            </a:r>
            <a:endParaRPr lang="en-US" sz="3200" dirty="0" smtClean="0"/>
          </a:p>
        </p:txBody>
      </p:sp>
    </p:spTree>
    <p:extLst>
      <p:ext uri="{BB962C8B-B14F-4D97-AF65-F5344CB8AC3E}">
        <p14:creationId xmlns:p14="http://schemas.microsoft.com/office/powerpoint/2010/main" val="357432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228600" y="1600200"/>
            <a:ext cx="8610600" cy="5181600"/>
          </a:xfrm>
        </p:spPr>
        <p:txBody>
          <a:bodyPr>
            <a:normAutofit fontScale="25000" lnSpcReduction="20000"/>
          </a:bodyPr>
          <a:lstStyle/>
          <a:p>
            <a:pPr eaLnBrk="1" hangingPunct="1"/>
            <a:r>
              <a:rPr lang="en-US" sz="10400" dirty="0"/>
              <a:t>Based on the pruned tree, which passengers are predicted to be more likely to survive? </a:t>
            </a:r>
          </a:p>
          <a:p>
            <a:pPr eaLnBrk="1" hangingPunct="1"/>
            <a:r>
              <a:rPr lang="en-US" sz="10400" dirty="0" smtClean="0">
                <a:solidFill>
                  <a:srgbClr val="FF0000"/>
                </a:solidFill>
              </a:rPr>
              <a:t>What </a:t>
            </a:r>
            <a:r>
              <a:rPr lang="en-US" sz="10400" dirty="0">
                <a:solidFill>
                  <a:srgbClr val="FF0000"/>
                </a:solidFill>
              </a:rPr>
              <a:t>do you think about these results? </a:t>
            </a:r>
          </a:p>
          <a:p>
            <a:pPr eaLnBrk="1" hangingPunct="1"/>
            <a:r>
              <a:rPr lang="en-US" sz="10400" dirty="0" smtClean="0"/>
              <a:t>We usually learn more with a simpler tree! In addition, domain knowledge goes a long way to provide the insight that we need to make good decisions.</a:t>
            </a:r>
          </a:p>
          <a:p>
            <a:pPr eaLnBrk="1" hangingPunct="1"/>
            <a:r>
              <a:rPr lang="en-US" sz="10400" dirty="0" smtClean="0">
                <a:solidFill>
                  <a:srgbClr val="FF0000"/>
                </a:solidFill>
              </a:rPr>
              <a:t>Why are there so few survivors?</a:t>
            </a:r>
          </a:p>
          <a:p>
            <a:pPr lvl="1" eaLnBrk="1" hangingPunct="1"/>
            <a:r>
              <a:rPr lang="en-US" sz="8400" dirty="0" smtClean="0"/>
              <a:t>Lack of lifeboats – The Titanic carried 20 boats that provided spots for 1178 passengers which was 52% of </a:t>
            </a:r>
            <a:r>
              <a:rPr lang="en-US" sz="8400" dirty="0"/>
              <a:t> </a:t>
            </a:r>
            <a:r>
              <a:rPr lang="en-US" sz="8400" dirty="0" smtClean="0"/>
              <a:t>the number of passenger that were on-board for that voyage.</a:t>
            </a:r>
          </a:p>
          <a:p>
            <a:pPr lvl="1" eaLnBrk="1" hangingPunct="1"/>
            <a:r>
              <a:rPr lang="en-US" sz="8400" dirty="0" smtClean="0"/>
              <a:t>Fewer passengers survived than there were places in the lifeboats because many passengers were reluctant to leave the ship. The reasons included: the passengers disbelief that they were in danger on the unsinkable Titanic; the 60 foot drop from the boat deck to the water; the reluctance of the women to be separated from their husbands; and the apparent presence of a nearby ship.</a:t>
            </a:r>
          </a:p>
        </p:txBody>
      </p:sp>
      <p:sp>
        <p:nvSpPr>
          <p:cNvPr id="4" name="Title 2"/>
          <p:cNvSpPr txBox="1">
            <a:spLocks/>
          </p:cNvSpPr>
          <p:nvPr/>
        </p:nvSpPr>
        <p:spPr>
          <a:xfrm>
            <a:off x="76200" y="2286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Surviving on the Titanic</a:t>
            </a:r>
            <a:endParaRPr lang="en-US" sz="3200" dirty="0" smtClean="0"/>
          </a:p>
        </p:txBody>
      </p:sp>
    </p:spTree>
    <p:extLst>
      <p:ext uri="{BB962C8B-B14F-4D97-AF65-F5344CB8AC3E}">
        <p14:creationId xmlns:p14="http://schemas.microsoft.com/office/powerpoint/2010/main" val="2294008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991600" cy="5410200"/>
          </a:xfrm>
        </p:spPr>
        <p:txBody>
          <a:bodyPr>
            <a:normAutofit/>
          </a:bodyPr>
          <a:lstStyle/>
          <a:p>
            <a:pPr eaLnBrk="1" hangingPunct="1"/>
            <a:r>
              <a:rPr lang="en-US" sz="2600" dirty="0" smtClean="0">
                <a:solidFill>
                  <a:srgbClr val="FF0000"/>
                </a:solidFill>
              </a:rPr>
              <a:t>Why were women and children more likely to survive?</a:t>
            </a:r>
          </a:p>
          <a:p>
            <a:pPr lvl="1" eaLnBrk="1" hangingPunct="1"/>
            <a:r>
              <a:rPr lang="en-US" dirty="0" smtClean="0"/>
              <a:t>The sex difference in overall survival was the result of policy.</a:t>
            </a:r>
          </a:p>
          <a:p>
            <a:pPr lvl="1" eaLnBrk="1" hangingPunct="1"/>
            <a:r>
              <a:rPr lang="en-US" dirty="0" smtClean="0"/>
              <a:t>Due to the known scarcity of positions in the lifeboats, women and children were given preference.</a:t>
            </a:r>
          </a:p>
          <a:p>
            <a:pPr lvl="1" eaLnBrk="1" hangingPunct="1"/>
            <a:r>
              <a:rPr lang="en-US" dirty="0" smtClean="0"/>
              <a:t>There was some variation in enforcement of the policy between the port and starboard side of the boat deck.</a:t>
            </a:r>
          </a:p>
          <a:p>
            <a:pPr lvl="1" eaLnBrk="1" hangingPunct="1"/>
            <a:r>
              <a:rPr lang="en-US" dirty="0" smtClean="0"/>
              <a:t>The crew on the port side strictly enforced the rule and would let no male passengers into the boats while the crew on the starboard side allowed male passengers a place when no more women could be found. The latter policy led to several first class male passengers being saved.</a:t>
            </a:r>
          </a:p>
          <a:p>
            <a:pPr lvl="1" eaLnBrk="1" hangingPunct="1"/>
            <a:endParaRPr lang="en-US" sz="1200" dirty="0"/>
          </a:p>
          <a:p>
            <a:pPr eaLnBrk="1" hangingPunct="1"/>
            <a:r>
              <a:rPr lang="en-US" sz="2600" dirty="0" smtClean="0">
                <a:solidFill>
                  <a:srgbClr val="FF0000"/>
                </a:solidFill>
              </a:rPr>
              <a:t>Why were there social class differences in survival rates?</a:t>
            </a:r>
          </a:p>
          <a:p>
            <a:pPr lvl="1" eaLnBrk="1" hangingPunct="1"/>
            <a:r>
              <a:rPr lang="en-US" dirty="0" smtClean="0"/>
              <a:t>There were lifeboats available in each of the three classes. Research showed that the main issue appeared to be that many of the third class passengers were emigrants coming to the U.S. and that they were reluctant to leave their belongings and that their lack of English prevented them from following the crew’s instructions.</a:t>
            </a:r>
          </a:p>
        </p:txBody>
      </p:sp>
      <p:sp>
        <p:nvSpPr>
          <p:cNvPr id="4" name="Title 2"/>
          <p:cNvSpPr txBox="1">
            <a:spLocks/>
          </p:cNvSpPr>
          <p:nvPr/>
        </p:nvSpPr>
        <p:spPr>
          <a:xfrm>
            <a:off x="76200" y="2286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Surviving on the Titanic</a:t>
            </a:r>
            <a:endParaRPr lang="en-US" sz="3200" dirty="0" smtClean="0"/>
          </a:p>
        </p:txBody>
      </p:sp>
    </p:spTree>
    <p:extLst>
      <p:ext uri="{BB962C8B-B14F-4D97-AF65-F5344CB8AC3E}">
        <p14:creationId xmlns:p14="http://schemas.microsoft.com/office/powerpoint/2010/main" val="33849882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12842</TotalTime>
  <Words>726</Words>
  <Application>Microsoft Office PowerPoint</Application>
  <PresentationFormat>On-screen Show (4:3)</PresentationFormat>
  <Paragraphs>48</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Franklin Gothic Book</vt:lpstr>
      <vt:lpstr>Wingdings 2</vt:lpstr>
      <vt:lpstr>5_Equity</vt:lpstr>
      <vt:lpstr>Villanova</vt:lpstr>
      <vt:lpstr>Decision Trees Using JMP Part 9</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148</cp:revision>
  <cp:lastPrinted>2013-10-26T23:52:39Z</cp:lastPrinted>
  <dcterms:created xsi:type="dcterms:W3CDTF">2008-12-06T13:38:17Z</dcterms:created>
  <dcterms:modified xsi:type="dcterms:W3CDTF">2015-07-11T02:44:32Z</dcterms:modified>
</cp:coreProperties>
</file>